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"/>
  </p:notesMasterIdLst>
  <p:sldIdLst>
    <p:sldId id="276" r:id="rId5"/>
    <p:sldId id="277" r:id="rId6"/>
    <p:sldId id="275" r:id="rId7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3F811E5-B371-6A28-BF9A-0F57DE4B7A28}" name="Alice Brealy" initials="AB" userId="S::abrealy@caterlinkltd.co.uk::702f5e84-6c0f-4bcb-baa0-ae526eff269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ysop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  <a:srgbClr val="FFD3CC"/>
    <a:srgbClr val="FFF0D2"/>
    <a:srgbClr val="C9FFFB"/>
    <a:srgbClr val="FF4343"/>
    <a:srgbClr val="00C8BA"/>
    <a:srgbClr val="C5FFFB"/>
    <a:srgbClr val="00968B"/>
    <a:srgbClr val="009E93"/>
    <a:srgbClr val="006D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DE04C64-9FC5-4342-AA45-5E989748280E}" v="10" dt="2025-07-11T08:35:44.8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1360" y="5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8/10/relationships/authors" Target="authors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commentAuthors" Target="commentAuthors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222E43BF-527D-440D-8356-FC8BCEDDB5DC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22D8F38C-0513-424D-9F07-ACE2DBD6F9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0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E56D4B-3E37-45DC-8A0E-850FD0BBE6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3E2D7A-21FB-4E41-849E-FBC6B38F3D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" y="21720"/>
            <a:ext cx="1602025" cy="7696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8244A5-C333-4344-B70D-CA249A56B37A}"/>
              </a:ext>
            </a:extLst>
          </p:cNvPr>
          <p:cNvSpPr txBox="1"/>
          <p:nvPr userDrawn="1"/>
        </p:nvSpPr>
        <p:spPr>
          <a:xfrm>
            <a:off x="8788936" y="3163689"/>
            <a:ext cx="1088495" cy="3642122"/>
          </a:xfrm>
          <a:prstGeom prst="roundRect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700" b="1">
                <a:solidFill>
                  <a:schemeClr val="bg1"/>
                </a:solidFill>
                <a:latin typeface="Century Gothic" panose="020B0502020202020204" pitchFamily="34" charset="0"/>
              </a:rPr>
              <a:t>ALLERGY INFORMATION:</a:t>
            </a:r>
          </a:p>
          <a:p>
            <a:r>
              <a:rPr lang="en-GB" sz="700" b="1">
                <a:solidFill>
                  <a:schemeClr val="bg1"/>
                </a:solidFill>
                <a:latin typeface="Century Gothic" panose="020B0502020202020204" pitchFamily="34" charset="0"/>
              </a:rPr>
              <a:t>If </a:t>
            </a:r>
            <a:r>
              <a:rPr lang="en-GB" sz="700" b="1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you would like to know about particular allergens in foods please ask a member of the catering team for information. If your child has a school lunch and has a food allergy or intolerance you will be asked to complete a form to ensure we have the necessary information to cater for your child. We use a large variety of ingredients in the preparation of our meals and due to the nature of our kitchens it is not possible to completely remove the risk of cross contamination.</a:t>
            </a:r>
            <a:endParaRPr lang="en-GB" sz="7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6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76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08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5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14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01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26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680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582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60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69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1A62-7A48-4C58-849E-C45ADCCDA826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72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jpeg"/><Relationship Id="rId18" Type="http://schemas.openxmlformats.org/officeDocument/2006/relationships/image" Target="../media/image19.jpe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jpeg"/><Relationship Id="rId2" Type="http://schemas.openxmlformats.org/officeDocument/2006/relationships/image" Target="../media/image3.png"/><Relationship Id="rId16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Relationship Id="rId14" Type="http://schemas.openxmlformats.org/officeDocument/2006/relationships/image" Target="../media/image15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openxmlformats.org/officeDocument/2006/relationships/image" Target="../media/image28.jpeg"/><Relationship Id="rId18" Type="http://schemas.openxmlformats.org/officeDocument/2006/relationships/image" Target="../media/image32.jpeg"/><Relationship Id="rId3" Type="http://schemas.openxmlformats.org/officeDocument/2006/relationships/image" Target="../media/image6.png"/><Relationship Id="rId7" Type="http://schemas.openxmlformats.org/officeDocument/2006/relationships/image" Target="../media/image23.jpeg"/><Relationship Id="rId12" Type="http://schemas.openxmlformats.org/officeDocument/2006/relationships/image" Target="../media/image3.png"/><Relationship Id="rId17" Type="http://schemas.openxmlformats.org/officeDocument/2006/relationships/image" Target="../media/image31.png"/><Relationship Id="rId2" Type="http://schemas.openxmlformats.org/officeDocument/2006/relationships/image" Target="../media/image4.jpeg"/><Relationship Id="rId16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11" Type="http://schemas.openxmlformats.org/officeDocument/2006/relationships/image" Target="../media/image27.jpeg"/><Relationship Id="rId5" Type="http://schemas.openxmlformats.org/officeDocument/2006/relationships/image" Target="../media/image21.jpeg"/><Relationship Id="rId15" Type="http://schemas.openxmlformats.org/officeDocument/2006/relationships/image" Target="../media/image14.jpe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2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40.jpeg"/><Relationship Id="rId18" Type="http://schemas.openxmlformats.org/officeDocument/2006/relationships/image" Target="../media/image43.jpeg"/><Relationship Id="rId3" Type="http://schemas.openxmlformats.org/officeDocument/2006/relationships/image" Target="../media/image3.png"/><Relationship Id="rId7" Type="http://schemas.openxmlformats.org/officeDocument/2006/relationships/image" Target="../media/image35.png"/><Relationship Id="rId12" Type="http://schemas.openxmlformats.org/officeDocument/2006/relationships/image" Target="../media/image39.png"/><Relationship Id="rId17" Type="http://schemas.openxmlformats.org/officeDocument/2006/relationships/image" Target="../media/image42.png"/><Relationship Id="rId2" Type="http://schemas.openxmlformats.org/officeDocument/2006/relationships/image" Target="../media/image4.jpeg"/><Relationship Id="rId16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11" Type="http://schemas.openxmlformats.org/officeDocument/2006/relationships/image" Target="../media/image38.jpeg"/><Relationship Id="rId5" Type="http://schemas.openxmlformats.org/officeDocument/2006/relationships/image" Target="../media/image33.png"/><Relationship Id="rId15" Type="http://schemas.openxmlformats.org/officeDocument/2006/relationships/image" Target="../media/image14.jpeg"/><Relationship Id="rId10" Type="http://schemas.openxmlformats.org/officeDocument/2006/relationships/image" Target="../media/image37.jpeg"/><Relationship Id="rId19" Type="http://schemas.openxmlformats.org/officeDocument/2006/relationships/image" Target="../media/image44.jpeg"/><Relationship Id="rId4" Type="http://schemas.openxmlformats.org/officeDocument/2006/relationships/image" Target="../media/image6.png"/><Relationship Id="rId9" Type="http://schemas.openxmlformats.org/officeDocument/2006/relationships/image" Target="../media/image36.jpeg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 shot of a video game&#10;&#10;Description automatically generated">
            <a:extLst>
              <a:ext uri="{FF2B5EF4-FFF2-40B4-BE49-F238E27FC236}">
                <a16:creationId xmlns:a16="http://schemas.microsoft.com/office/drawing/2014/main" id="{39086A21-3A3D-8286-389B-0EB41E9EE7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857"/>
            <a:ext cx="9906000" cy="6858000"/>
          </a:xfrm>
          <a:prstGeom prst="rect">
            <a:avLst/>
          </a:prstGeom>
        </p:spPr>
      </p:pic>
      <p:pic>
        <p:nvPicPr>
          <p:cNvPr id="5" name="Picture 4" descr="Chart, treemap chart&#10;&#10;Description automatically generated">
            <a:extLst>
              <a:ext uri="{FF2B5EF4-FFF2-40B4-BE49-F238E27FC236}">
                <a16:creationId xmlns:a16="http://schemas.microsoft.com/office/drawing/2014/main" id="{FD6DE1DE-53AD-497A-E337-A126A68118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5999" cy="6858000"/>
          </a:xfrm>
          <a:prstGeom prst="rect">
            <a:avLst/>
          </a:prstGeom>
        </p:spPr>
      </p:pic>
      <p:pic>
        <p:nvPicPr>
          <p:cNvPr id="2" name="Picture 1" descr="A screen shot of a video game&#10;&#10;Description automatically generated">
            <a:extLst>
              <a:ext uri="{FF2B5EF4-FFF2-40B4-BE49-F238E27FC236}">
                <a16:creationId xmlns:a16="http://schemas.microsoft.com/office/drawing/2014/main" id="{BBAF3A33-9EF6-6F40-6801-008ABFFA8A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26" name="Picture 25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8C91B647-A1AC-D53D-1467-619BC816EDF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84" b="6643"/>
          <a:stretch/>
        </p:blipFill>
        <p:spPr>
          <a:xfrm>
            <a:off x="8586652" y="929748"/>
            <a:ext cx="1159393" cy="1119826"/>
          </a:xfrm>
          <a:prstGeom prst="rect">
            <a:avLst/>
          </a:prstGeom>
        </p:spPr>
      </p:pic>
      <p:grpSp>
        <p:nvGrpSpPr>
          <p:cNvPr id="55" name="Group 54">
            <a:extLst>
              <a:ext uri="{FF2B5EF4-FFF2-40B4-BE49-F238E27FC236}">
                <a16:creationId xmlns:a16="http://schemas.microsoft.com/office/drawing/2014/main" id="{7427D9C5-91FA-82CB-DA38-EBF4A38CDB1D}"/>
              </a:ext>
            </a:extLst>
          </p:cNvPr>
          <p:cNvGrpSpPr/>
          <p:nvPr/>
        </p:nvGrpSpPr>
        <p:grpSpPr>
          <a:xfrm>
            <a:off x="341883" y="91814"/>
            <a:ext cx="1150999" cy="382366"/>
            <a:chOff x="341883" y="91814"/>
            <a:chExt cx="1150999" cy="382366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0404FEF-2F17-EA94-FBD4-5AB62AB86DF5}"/>
                </a:ext>
              </a:extLst>
            </p:cNvPr>
            <p:cNvSpPr/>
            <p:nvPr/>
          </p:nvSpPr>
          <p:spPr>
            <a:xfrm>
              <a:off x="341884" y="91814"/>
              <a:ext cx="1150998" cy="382366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82233DE1-4E5F-B12A-32EE-9F5F42ADF1A1}"/>
                </a:ext>
              </a:extLst>
            </p:cNvPr>
            <p:cNvSpPr txBox="1"/>
            <p:nvPr/>
          </p:nvSpPr>
          <p:spPr>
            <a:xfrm>
              <a:off x="341883" y="91814"/>
              <a:ext cx="1150997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900" b="1">
                  <a:solidFill>
                    <a:schemeClr val="bg1"/>
                  </a:solidFill>
                  <a:latin typeface="Century Gothic"/>
                </a:rPr>
                <a:t>Autumn Winter  2025 2026</a:t>
              </a:r>
              <a:endParaRPr kumimoji="0" lang="en-GB" sz="9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uLnTx/>
                <a:uFillTx/>
                <a:latin typeface="Century Gothic"/>
              </a:endParaRPr>
            </a:p>
          </p:txBody>
        </p:sp>
      </p:grpSp>
      <p:pic>
        <p:nvPicPr>
          <p:cNvPr id="32" name="Picture 31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31AF5BDC-3DEB-BAB7-FD19-D4470ABCAD4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9865" y="6298923"/>
            <a:ext cx="1150808" cy="501485"/>
          </a:xfrm>
          <a:prstGeom prst="rect">
            <a:avLst/>
          </a:prstGeom>
        </p:spPr>
      </p:pic>
      <p:graphicFrame>
        <p:nvGraphicFramePr>
          <p:cNvPr id="63" name="Table 62">
            <a:extLst>
              <a:ext uri="{FF2B5EF4-FFF2-40B4-BE49-F238E27FC236}">
                <a16:creationId xmlns:a16="http://schemas.microsoft.com/office/drawing/2014/main" id="{6E3C9A31-4DF4-ECA7-CDFF-D6A361FE90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4654868"/>
              </p:ext>
            </p:extLst>
          </p:nvPr>
        </p:nvGraphicFramePr>
        <p:xfrm>
          <a:off x="1492880" y="497499"/>
          <a:ext cx="5182240" cy="369332"/>
        </p:xfrm>
        <a:graphic>
          <a:graphicData uri="http://schemas.openxmlformats.org/drawingml/2006/table">
            <a:tbl>
              <a:tblPr firstRow="1" bandRow="1">
                <a:noFill/>
                <a:tableStyleId>{5C22544A-7EE6-4342-B048-85BDC9FD1C3A}</a:tableStyleId>
              </a:tblPr>
              <a:tblGrid>
                <a:gridCol w="1727840">
                  <a:extLst>
                    <a:ext uri="{9D8B030D-6E8A-4147-A177-3AD203B41FA5}">
                      <a16:colId xmlns:a16="http://schemas.microsoft.com/office/drawing/2014/main" val="1257544507"/>
                    </a:ext>
                  </a:extLst>
                </a:gridCol>
                <a:gridCol w="1747520">
                  <a:extLst>
                    <a:ext uri="{9D8B030D-6E8A-4147-A177-3AD203B41FA5}">
                      <a16:colId xmlns:a16="http://schemas.microsoft.com/office/drawing/2014/main" val="4050198072"/>
                    </a:ext>
                  </a:extLst>
                </a:gridCol>
                <a:gridCol w="1706880">
                  <a:extLst>
                    <a:ext uri="{9D8B030D-6E8A-4147-A177-3AD203B41FA5}">
                      <a16:colId xmlns:a16="http://schemas.microsoft.com/office/drawing/2014/main" val="1172829031"/>
                    </a:ext>
                  </a:extLst>
                </a:gridCol>
              </a:tblGrid>
              <a:tr h="369332">
                <a:tc>
                  <a:txBody>
                    <a:bodyPr/>
                    <a:lstStyle/>
                    <a:p>
                      <a:pPr algn="ctr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BBQ Veggie Sausage Pasta with Garlic Bread 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Curried Chicken with Rice 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5963579"/>
                  </a:ext>
                </a:extLst>
              </a:tr>
            </a:tbl>
          </a:graphicData>
        </a:graphic>
      </p:graphicFrame>
      <p:graphicFrame>
        <p:nvGraphicFramePr>
          <p:cNvPr id="64" name="Table 63">
            <a:extLst>
              <a:ext uri="{FF2B5EF4-FFF2-40B4-BE49-F238E27FC236}">
                <a16:creationId xmlns:a16="http://schemas.microsoft.com/office/drawing/2014/main" id="{FD7F4A44-C6A1-A709-1474-DDE49728CB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1467726"/>
              </p:ext>
            </p:extLst>
          </p:nvPr>
        </p:nvGraphicFramePr>
        <p:xfrm>
          <a:off x="1492880" y="2095047"/>
          <a:ext cx="8413120" cy="502920"/>
        </p:xfrm>
        <a:graphic>
          <a:graphicData uri="http://schemas.openxmlformats.org/drawingml/2006/table">
            <a:tbl>
              <a:tblPr firstRow="1" bandRow="1">
                <a:noFill/>
                <a:tableStyleId>{5C22544A-7EE6-4342-B048-85BDC9FD1C3A}</a:tableStyleId>
              </a:tblPr>
              <a:tblGrid>
                <a:gridCol w="1727840">
                  <a:extLst>
                    <a:ext uri="{9D8B030D-6E8A-4147-A177-3AD203B41FA5}">
                      <a16:colId xmlns:a16="http://schemas.microsoft.com/office/drawing/2014/main" val="1257544507"/>
                    </a:ext>
                  </a:extLst>
                </a:gridCol>
                <a:gridCol w="1747520">
                  <a:extLst>
                    <a:ext uri="{9D8B030D-6E8A-4147-A177-3AD203B41FA5}">
                      <a16:colId xmlns:a16="http://schemas.microsoft.com/office/drawing/2014/main" val="4050198072"/>
                    </a:ext>
                  </a:extLst>
                </a:gridCol>
                <a:gridCol w="1706880">
                  <a:extLst>
                    <a:ext uri="{9D8B030D-6E8A-4147-A177-3AD203B41FA5}">
                      <a16:colId xmlns:a16="http://schemas.microsoft.com/office/drawing/2014/main" val="1172829031"/>
                    </a:ext>
                  </a:extLst>
                </a:gridCol>
                <a:gridCol w="1757680">
                  <a:extLst>
                    <a:ext uri="{9D8B030D-6E8A-4147-A177-3AD203B41FA5}">
                      <a16:colId xmlns:a16="http://schemas.microsoft.com/office/drawing/2014/main" val="1330972192"/>
                    </a:ext>
                  </a:extLst>
                </a:gridCol>
                <a:gridCol w="1473200">
                  <a:extLst>
                    <a:ext uri="{9D8B030D-6E8A-4147-A177-3AD203B41FA5}">
                      <a16:colId xmlns:a16="http://schemas.microsoft.com/office/drawing/2014/main" val="3295061103"/>
                    </a:ext>
                  </a:extLst>
                </a:gridCol>
              </a:tblGrid>
              <a:tr h="369332">
                <a:tc>
                  <a:txBody>
                    <a:bodyPr/>
                    <a:lstStyle/>
                    <a:p>
                      <a:pPr algn="ctr"/>
                      <a:r>
                        <a:rPr lang="en-GB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Vegetable Lasagne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Veggie Burger in a Bun with Potato Wedges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Vegetarian Wellington with Roast Potatoes and Gravy</a:t>
                      </a:r>
                      <a:endParaRPr lang="en-GB" sz="9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Potato &amp; Courgette Layer Bake 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Cheese and Bean Pasty with Chips and Tomato Ketchup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5963579"/>
                  </a:ext>
                </a:extLst>
              </a:tr>
            </a:tbl>
          </a:graphicData>
        </a:graphic>
      </p:graphicFrame>
      <p:graphicFrame>
        <p:nvGraphicFramePr>
          <p:cNvPr id="66" name="Table 65">
            <a:extLst>
              <a:ext uri="{FF2B5EF4-FFF2-40B4-BE49-F238E27FC236}">
                <a16:creationId xmlns:a16="http://schemas.microsoft.com/office/drawing/2014/main" id="{89CFCA52-1919-AF60-A8E5-9F7E362A11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6139961"/>
              </p:ext>
            </p:extLst>
          </p:nvPr>
        </p:nvGraphicFramePr>
        <p:xfrm>
          <a:off x="1492879" y="3742354"/>
          <a:ext cx="8413120" cy="502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7681">
                  <a:extLst>
                    <a:ext uri="{9D8B030D-6E8A-4147-A177-3AD203B41FA5}">
                      <a16:colId xmlns:a16="http://schemas.microsoft.com/office/drawing/2014/main" val="2134348517"/>
                    </a:ext>
                  </a:extLst>
                </a:gridCol>
                <a:gridCol w="1747520">
                  <a:extLst>
                    <a:ext uri="{9D8B030D-6E8A-4147-A177-3AD203B41FA5}">
                      <a16:colId xmlns:a16="http://schemas.microsoft.com/office/drawing/2014/main" val="920388349"/>
                    </a:ext>
                  </a:extLst>
                </a:gridCol>
                <a:gridCol w="1767840">
                  <a:extLst>
                    <a:ext uri="{9D8B030D-6E8A-4147-A177-3AD203B41FA5}">
                      <a16:colId xmlns:a16="http://schemas.microsoft.com/office/drawing/2014/main" val="123821829"/>
                    </a:ext>
                  </a:extLst>
                </a:gridCol>
                <a:gridCol w="1717040">
                  <a:extLst>
                    <a:ext uri="{9D8B030D-6E8A-4147-A177-3AD203B41FA5}">
                      <a16:colId xmlns:a16="http://schemas.microsoft.com/office/drawing/2014/main" val="3677519278"/>
                    </a:ext>
                  </a:extLst>
                </a:gridCol>
                <a:gridCol w="1463039">
                  <a:extLst>
                    <a:ext uri="{9D8B030D-6E8A-4147-A177-3AD203B41FA5}">
                      <a16:colId xmlns:a16="http://schemas.microsoft.com/office/drawing/2014/main" val="3209241369"/>
                    </a:ext>
                  </a:extLst>
                </a:gridCol>
              </a:tblGrid>
              <a:tr h="315302">
                <a:tc>
                  <a:txBody>
                    <a:bodyPr/>
                    <a:lstStyle/>
                    <a:p>
                      <a:pPr algn="ctr"/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and Crackers</a:t>
                      </a:r>
                      <a:endParaRPr lang="en-GB" sz="9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900" b="1">
                          <a:solidFill>
                            <a:schemeClr val="tx1"/>
                          </a:solidFill>
                          <a:latin typeface="Century Gothic"/>
                        </a:rPr>
                        <a:t>NEW</a:t>
                      </a:r>
                      <a:r>
                        <a:rPr lang="en-GB" sz="900" b="0">
                          <a:solidFill>
                            <a:schemeClr val="tx1"/>
                          </a:solidFill>
                          <a:latin typeface="Century Gothic"/>
                        </a:rPr>
                        <a:t> Apple Crumb Cake with Custard</a:t>
                      </a:r>
                    </a:p>
                    <a:p>
                      <a:pPr algn="ctr"/>
                      <a:endParaRPr lang="en-GB" sz="9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Fruit Medley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Syrup Sponge &amp; Custard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Jelly with Mandarins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761569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213C5627-8E11-2A9E-A7C9-0D1C8A248E89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3661" t="5198" r="8074" b="6463"/>
          <a:stretch>
            <a:fillRect/>
          </a:stretch>
        </p:blipFill>
        <p:spPr>
          <a:xfrm>
            <a:off x="7006351" y="876640"/>
            <a:ext cx="1206323" cy="117824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A6DFCB3-6177-DF6D-577E-755C99E34199}"/>
              </a:ext>
            </a:extLst>
          </p:cNvPr>
          <p:cNvSpPr txBox="1"/>
          <p:nvPr/>
        </p:nvSpPr>
        <p:spPr>
          <a:xfrm>
            <a:off x="4884301" y="491234"/>
            <a:ext cx="19003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>
                <a:latin typeface="Century Gothic" panose="020B0502020202020204" pitchFamily="34" charset="0"/>
              </a:rPr>
              <a:t>Roast Chicken with Stuffing, Roast Potatoes and Gravy</a:t>
            </a:r>
          </a:p>
          <a:p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20B1C25-15B3-DAA3-84BB-1704E8D58D3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693" t="1783" r="9116" b="2274"/>
          <a:stretch/>
        </p:blipFill>
        <p:spPr>
          <a:xfrm>
            <a:off x="5251419" y="881046"/>
            <a:ext cx="1195787" cy="116943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A982C72-AA7B-54D4-8C86-3FF2FB80F4A1}"/>
              </a:ext>
            </a:extLst>
          </p:cNvPr>
          <p:cNvSpPr txBox="1"/>
          <p:nvPr/>
        </p:nvSpPr>
        <p:spPr>
          <a:xfrm>
            <a:off x="6613697" y="529288"/>
            <a:ext cx="19003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>
                <a:latin typeface="Century Gothic" panose="020B0502020202020204" pitchFamily="34" charset="0"/>
              </a:rPr>
              <a:t>Beef Lasagne with Garlic Bread</a:t>
            </a:r>
          </a:p>
          <a:p>
            <a:endParaRPr lang="en-GB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926983C-AEE8-76AE-8604-061691082A7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17472" y="847457"/>
            <a:ext cx="1159393" cy="117231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22CBFB99-1585-52F6-442E-459A317D3B50}"/>
              </a:ext>
            </a:extLst>
          </p:cNvPr>
          <p:cNvSpPr txBox="1"/>
          <p:nvPr/>
        </p:nvSpPr>
        <p:spPr>
          <a:xfrm>
            <a:off x="8302202" y="465834"/>
            <a:ext cx="169332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>
                <a:latin typeface="Century Gothic" panose="020B0502020202020204" pitchFamily="34" charset="0"/>
              </a:rPr>
              <a:t>Salmon or Pollock Fish Fingers with Chips &amp; Tomato Sauce</a:t>
            </a:r>
            <a:r>
              <a:rPr lang="en-US" sz="900">
                <a:latin typeface="Century Gothic" panose="020B0502020202020204" pitchFamily="34" charset="0"/>
              </a:rPr>
              <a:t> </a:t>
            </a:r>
          </a:p>
          <a:p>
            <a:endParaRPr lang="en-GB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43481D34-1387-7440-5609-9A748F2FC29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3661" t="5198" r="8074" b="6463"/>
          <a:stretch>
            <a:fillRect/>
          </a:stretch>
        </p:blipFill>
        <p:spPr>
          <a:xfrm>
            <a:off x="1785940" y="2505319"/>
            <a:ext cx="1206323" cy="117824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7D88B2D-4E78-7489-A789-DF305FE678F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29108" y="2505319"/>
            <a:ext cx="1206323" cy="1183328"/>
          </a:xfrm>
          <a:prstGeom prst="rect">
            <a:avLst/>
          </a:prstGeom>
        </p:spPr>
      </p:pic>
      <p:pic>
        <p:nvPicPr>
          <p:cNvPr id="22" name="Picture 21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3F1CC7E5-B501-F2F3-2AA8-428DBD77E8F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976" y="2525072"/>
            <a:ext cx="1107775" cy="114352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BA727DD-1CEC-A714-30F4-74ECD2B082F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68651" y="851469"/>
            <a:ext cx="1323612" cy="111631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60A968DD-566D-E99F-C939-6D29EC1EEC5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606474" y="2576198"/>
            <a:ext cx="1148201" cy="1092397"/>
          </a:xfrm>
          <a:prstGeom prst="rect">
            <a:avLst/>
          </a:prstGeom>
        </p:spPr>
      </p:pic>
      <p:pic>
        <p:nvPicPr>
          <p:cNvPr id="1026" name="Picture 2" descr="A picture containing plate, table, food, coffee&#10;&#10;Description automatically generated">
            <a:extLst>
              <a:ext uri="{FF2B5EF4-FFF2-40B4-BE49-F238E27FC236}">
                <a16:creationId xmlns:a16="http://schemas.microsoft.com/office/drawing/2014/main" id="{8FC7E9B6-FFA6-02BA-84CC-2923BA35F1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90" b="7998"/>
          <a:stretch>
            <a:fillRect/>
          </a:stretch>
        </p:blipFill>
        <p:spPr bwMode="auto">
          <a:xfrm>
            <a:off x="5216923" y="4122305"/>
            <a:ext cx="1235150" cy="1158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 descr="A picture containing table, plate, food, gelatin&#10;&#10;Description automatically generated">
            <a:extLst>
              <a:ext uri="{FF2B5EF4-FFF2-40B4-BE49-F238E27FC236}">
                <a16:creationId xmlns:a16="http://schemas.microsoft.com/office/drawing/2014/main" id="{863A13C9-9433-1D60-DB9D-9FF5D2B1EABA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9" t="20741" r="13498" b="19946"/>
          <a:stretch/>
        </p:blipFill>
        <p:spPr>
          <a:xfrm>
            <a:off x="8586652" y="4109903"/>
            <a:ext cx="1227609" cy="1146775"/>
          </a:xfrm>
          <a:prstGeom prst="rect">
            <a:avLst/>
          </a:prstGeom>
        </p:spPr>
      </p:pic>
      <p:pic>
        <p:nvPicPr>
          <p:cNvPr id="37" name="Picture 36" descr="A plate of food on a table&#10;&#10;AI-generated content may be incorrect.">
            <a:extLst>
              <a:ext uri="{FF2B5EF4-FFF2-40B4-BE49-F238E27FC236}">
                <a16:creationId xmlns:a16="http://schemas.microsoft.com/office/drawing/2014/main" id="{CA36EE30-1A6E-2B87-D434-2B1075208014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2" t="23394" r="8190" b="13433"/>
          <a:stretch>
            <a:fillRect/>
          </a:stretch>
        </p:blipFill>
        <p:spPr>
          <a:xfrm>
            <a:off x="6942574" y="4134227"/>
            <a:ext cx="1170284" cy="1146775"/>
          </a:xfrm>
          <a:prstGeom prst="rect">
            <a:avLst/>
          </a:prstGeom>
        </p:spPr>
      </p:pic>
      <p:pic>
        <p:nvPicPr>
          <p:cNvPr id="7" name="Picture 6" descr="A plate of food on a table&#10;&#10;AI-generated content may be incorrect.">
            <a:extLst>
              <a:ext uri="{FF2B5EF4-FFF2-40B4-BE49-F238E27FC236}">
                <a16:creationId xmlns:a16="http://schemas.microsoft.com/office/drawing/2014/main" id="{770EA82F-EC16-C437-FF06-CBEF37EC37A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522260" y="4113037"/>
            <a:ext cx="1197911" cy="1186177"/>
          </a:xfrm>
          <a:prstGeom prst="rect">
            <a:avLst/>
          </a:prstGeom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29B86CEB-CE86-50D9-4D68-7ADC881E4C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60" t="-1030" r="16296" b="-2067"/>
          <a:stretch>
            <a:fillRect/>
          </a:stretch>
        </p:blipFill>
        <p:spPr bwMode="auto">
          <a:xfrm>
            <a:off x="1777426" y="4074448"/>
            <a:ext cx="1170284" cy="1206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C88F59E0-02E4-45AF-68DC-1216A6CDD10C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74" r="3396" b="7299"/>
          <a:stretch/>
        </p:blipFill>
        <p:spPr>
          <a:xfrm>
            <a:off x="7050827" y="2542812"/>
            <a:ext cx="1062031" cy="111710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B371BEF-A31E-5F1E-962C-26716060EE6E}"/>
              </a:ext>
            </a:extLst>
          </p:cNvPr>
          <p:cNvSpPr txBox="1"/>
          <p:nvPr/>
        </p:nvSpPr>
        <p:spPr>
          <a:xfrm>
            <a:off x="489858" y="809672"/>
            <a:ext cx="843068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27.10.2025</a:t>
            </a:r>
          </a:p>
          <a:p>
            <a:r>
              <a:rPr lang="en-GB" sz="1100"/>
              <a:t>17.11.2025</a:t>
            </a:r>
          </a:p>
          <a:p>
            <a:r>
              <a:rPr lang="en-GB" sz="1100"/>
              <a:t>08.12.2025 12.01.2026  02.02.2026   02.03.2026  23.03.2026</a:t>
            </a:r>
            <a:endParaRPr lang="en-GB" sz="11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99CAB9D-3DF3-0C7F-1B7D-698C5AADE1C9}"/>
              </a:ext>
            </a:extLst>
          </p:cNvPr>
          <p:cNvSpPr txBox="1"/>
          <p:nvPr/>
        </p:nvSpPr>
        <p:spPr>
          <a:xfrm>
            <a:off x="489858" y="4192864"/>
            <a:ext cx="91128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34119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hart, treemap chart&#10;&#10;Description automatically generated">
            <a:extLst>
              <a:ext uri="{FF2B5EF4-FFF2-40B4-BE49-F238E27FC236}">
                <a16:creationId xmlns:a16="http://schemas.microsoft.com/office/drawing/2014/main" id="{FD6DE1DE-53AD-497A-E337-A126A6811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5999" cy="6858000"/>
          </a:xfrm>
          <a:prstGeom prst="rect">
            <a:avLst/>
          </a:prstGeom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A5A9D8A1-8117-A84E-DC29-8E205B3F9E35}"/>
              </a:ext>
            </a:extLst>
          </p:cNvPr>
          <p:cNvSpPr/>
          <p:nvPr/>
        </p:nvSpPr>
        <p:spPr>
          <a:xfrm>
            <a:off x="341884" y="91814"/>
            <a:ext cx="1150998" cy="38236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4AFCB70B-380D-32D4-D48C-9502382F35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9865" y="6298923"/>
            <a:ext cx="1150808" cy="501485"/>
          </a:xfrm>
          <a:prstGeom prst="rect">
            <a:avLst/>
          </a:prstGeom>
        </p:spPr>
      </p:pic>
      <p:pic>
        <p:nvPicPr>
          <p:cNvPr id="63" name="Picture 62" descr="A brownie on a plate&#10;&#10;Description automatically generated">
            <a:extLst>
              <a:ext uri="{FF2B5EF4-FFF2-40B4-BE49-F238E27FC236}">
                <a16:creationId xmlns:a16="http://schemas.microsoft.com/office/drawing/2014/main" id="{AACFE00C-DD2F-CA83-3274-A282F35A6A3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822" y="4191765"/>
            <a:ext cx="1113483" cy="109990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370DFCC-D6EC-8B3A-5B26-ABFCD88BA74B}"/>
              </a:ext>
            </a:extLst>
          </p:cNvPr>
          <p:cNvSpPr txBox="1"/>
          <p:nvPr/>
        </p:nvSpPr>
        <p:spPr>
          <a:xfrm>
            <a:off x="341883" y="91814"/>
            <a:ext cx="1150997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>
                <a:solidFill>
                  <a:schemeClr val="bg1"/>
                </a:solidFill>
                <a:latin typeface="Century Gothic"/>
              </a:rPr>
              <a:t>Autumn Winter  2025 2026</a:t>
            </a:r>
            <a:endParaRPr kumimoji="0" lang="en-GB" sz="9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B0DAB0E-EEF7-6D1E-657B-999FC3B77D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8167651"/>
              </p:ext>
            </p:extLst>
          </p:nvPr>
        </p:nvGraphicFramePr>
        <p:xfrm>
          <a:off x="1492881" y="520860"/>
          <a:ext cx="5202559" cy="3723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8159">
                  <a:extLst>
                    <a:ext uri="{9D8B030D-6E8A-4147-A177-3AD203B41FA5}">
                      <a16:colId xmlns:a16="http://schemas.microsoft.com/office/drawing/2014/main" val="3576086153"/>
                    </a:ext>
                  </a:extLst>
                </a:gridCol>
                <a:gridCol w="1686560">
                  <a:extLst>
                    <a:ext uri="{9D8B030D-6E8A-4147-A177-3AD203B41FA5}">
                      <a16:colId xmlns:a16="http://schemas.microsoft.com/office/drawing/2014/main" val="2777961469"/>
                    </a:ext>
                  </a:extLst>
                </a:gridCol>
                <a:gridCol w="1767840">
                  <a:extLst>
                    <a:ext uri="{9D8B030D-6E8A-4147-A177-3AD203B41FA5}">
                      <a16:colId xmlns:a16="http://schemas.microsoft.com/office/drawing/2014/main" val="200856135"/>
                    </a:ext>
                  </a:extLst>
                </a:gridCol>
              </a:tblGrid>
              <a:tr h="37236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Classic Cheese and Tomato Pizza with Wedges</a:t>
                      </a:r>
                      <a:endParaRPr lang="en-GB" sz="9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Spaghetti Bolognaise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endParaRPr lang="en-GB" sz="9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6839679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7A976935-8D51-EC67-3AD5-EB26B38F19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8448141"/>
              </p:ext>
            </p:extLst>
          </p:nvPr>
        </p:nvGraphicFramePr>
        <p:xfrm>
          <a:off x="1492881" y="2103477"/>
          <a:ext cx="8413119" cy="502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8000">
                  <a:extLst>
                    <a:ext uri="{9D8B030D-6E8A-4147-A177-3AD203B41FA5}">
                      <a16:colId xmlns:a16="http://schemas.microsoft.com/office/drawing/2014/main" val="2049029521"/>
                    </a:ext>
                  </a:extLst>
                </a:gridCol>
                <a:gridCol w="1747520">
                  <a:extLst>
                    <a:ext uri="{9D8B030D-6E8A-4147-A177-3AD203B41FA5}">
                      <a16:colId xmlns:a16="http://schemas.microsoft.com/office/drawing/2014/main" val="1836249330"/>
                    </a:ext>
                  </a:extLst>
                </a:gridCol>
                <a:gridCol w="1737360">
                  <a:extLst>
                    <a:ext uri="{9D8B030D-6E8A-4147-A177-3AD203B41FA5}">
                      <a16:colId xmlns:a16="http://schemas.microsoft.com/office/drawing/2014/main" val="1036826778"/>
                    </a:ext>
                  </a:extLst>
                </a:gridCol>
                <a:gridCol w="1737360">
                  <a:extLst>
                    <a:ext uri="{9D8B030D-6E8A-4147-A177-3AD203B41FA5}">
                      <a16:colId xmlns:a16="http://schemas.microsoft.com/office/drawing/2014/main" val="3413595589"/>
                    </a:ext>
                  </a:extLst>
                </a:gridCol>
                <a:gridCol w="1452879">
                  <a:extLst>
                    <a:ext uri="{9D8B030D-6E8A-4147-A177-3AD203B41FA5}">
                      <a16:colId xmlns:a16="http://schemas.microsoft.com/office/drawing/2014/main" val="3297389462"/>
                    </a:ext>
                  </a:extLst>
                </a:gridCol>
              </a:tblGrid>
              <a:tr h="37236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Mild Mexican Chilli with Rice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Spaghetti Bolognaise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>
                          <a:solidFill>
                            <a:schemeClr val="tx1"/>
                          </a:solidFill>
                          <a:latin typeface="Century Gothic"/>
                        </a:rPr>
                        <a:t>BBQ Quorn with Seasoned Potatoes and Sweetcorn Salsa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Creamy Chickpea and Coconut Curry with Rice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Whirl with Chips and Tomato Sauce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816164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574E1A08-6DE9-F953-CBCD-BCA1511C3B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2958733"/>
              </p:ext>
            </p:extLst>
          </p:nvPr>
        </p:nvGraphicFramePr>
        <p:xfrm>
          <a:off x="1492881" y="3769004"/>
          <a:ext cx="8413119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200">
                  <a:extLst>
                    <a:ext uri="{9D8B030D-6E8A-4147-A177-3AD203B41FA5}">
                      <a16:colId xmlns:a16="http://schemas.microsoft.com/office/drawing/2014/main" val="562585329"/>
                    </a:ext>
                  </a:extLst>
                </a:gridCol>
                <a:gridCol w="1747520">
                  <a:extLst>
                    <a:ext uri="{9D8B030D-6E8A-4147-A177-3AD203B41FA5}">
                      <a16:colId xmlns:a16="http://schemas.microsoft.com/office/drawing/2014/main" val="2054485805"/>
                    </a:ext>
                  </a:extLst>
                </a:gridCol>
                <a:gridCol w="1798320">
                  <a:extLst>
                    <a:ext uri="{9D8B030D-6E8A-4147-A177-3AD203B41FA5}">
                      <a16:colId xmlns:a16="http://schemas.microsoft.com/office/drawing/2014/main" val="1020736146"/>
                    </a:ext>
                  </a:extLst>
                </a:gridCol>
                <a:gridCol w="1727200">
                  <a:extLst>
                    <a:ext uri="{9D8B030D-6E8A-4147-A177-3AD203B41FA5}">
                      <a16:colId xmlns:a16="http://schemas.microsoft.com/office/drawing/2014/main" val="130431776"/>
                    </a:ext>
                  </a:extLst>
                </a:gridCol>
                <a:gridCol w="1452879">
                  <a:extLst>
                    <a:ext uri="{9D8B030D-6E8A-4147-A177-3AD203B41FA5}">
                      <a16:colId xmlns:a16="http://schemas.microsoft.com/office/drawing/2014/main" val="1402372732"/>
                    </a:ext>
                  </a:extLst>
                </a:gridCol>
              </a:tblGrid>
              <a:tr h="269936">
                <a:tc>
                  <a:txBody>
                    <a:bodyPr/>
                    <a:lstStyle/>
                    <a:p>
                      <a:pPr algn="ctr"/>
                      <a:endParaRPr lang="en-GB" sz="900" b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Sticky Toffee Apple Crumble with Custard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Vanilla Shortbread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5563205"/>
                  </a:ext>
                </a:extLst>
              </a:tr>
            </a:tbl>
          </a:graphicData>
        </a:graphic>
      </p:graphicFrame>
      <p:pic>
        <p:nvPicPr>
          <p:cNvPr id="12" name="Picture 11" descr="A plate of food on a wood table&#10;&#10;Description automatically generated with medium confidence">
            <a:extLst>
              <a:ext uri="{FF2B5EF4-FFF2-40B4-BE49-F238E27FC236}">
                <a16:creationId xmlns:a16="http://schemas.microsoft.com/office/drawing/2014/main" id="{0613E332-8DF2-4A79-A9EA-677FA7FFCE0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7" t="6013" r="5757"/>
          <a:stretch/>
        </p:blipFill>
        <p:spPr>
          <a:xfrm>
            <a:off x="1794833" y="906359"/>
            <a:ext cx="1150997" cy="1140793"/>
          </a:xfrm>
          <a:prstGeom prst="rect">
            <a:avLst/>
          </a:prstGeom>
        </p:spPr>
      </p:pic>
      <p:pic>
        <p:nvPicPr>
          <p:cNvPr id="4" name="Picture 3" descr="A plate of food on a wood surface&#10;&#10;AI-generated content may be incorrect.">
            <a:extLst>
              <a:ext uri="{FF2B5EF4-FFF2-40B4-BE49-F238E27FC236}">
                <a16:creationId xmlns:a16="http://schemas.microsoft.com/office/drawing/2014/main" id="{CE28AAFC-DF66-560C-8136-246A91F9022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10" b="6034"/>
          <a:stretch>
            <a:fillRect/>
          </a:stretch>
        </p:blipFill>
        <p:spPr>
          <a:xfrm>
            <a:off x="3519308" y="893225"/>
            <a:ext cx="1150997" cy="1150029"/>
          </a:xfrm>
          <a:prstGeom prst="rect">
            <a:avLst/>
          </a:prstGeom>
        </p:spPr>
      </p:pic>
      <p:pic>
        <p:nvPicPr>
          <p:cNvPr id="26" name="Picture 25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CE789122-49D8-5A97-4549-EB453620CCB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14" r="15073"/>
          <a:stretch/>
        </p:blipFill>
        <p:spPr>
          <a:xfrm rot="5400000">
            <a:off x="1791238" y="2513498"/>
            <a:ext cx="1197240" cy="1150997"/>
          </a:xfrm>
          <a:prstGeom prst="rect">
            <a:avLst/>
          </a:prstGeom>
        </p:spPr>
      </p:pic>
      <p:pic>
        <p:nvPicPr>
          <p:cNvPr id="24" name="Picture 23" descr="A cookie on a plate&#10;&#10;Description automatically generated">
            <a:extLst>
              <a:ext uri="{FF2B5EF4-FFF2-40B4-BE49-F238E27FC236}">
                <a16:creationId xmlns:a16="http://schemas.microsoft.com/office/drawing/2014/main" id="{00709216-5AA3-2443-E61A-39F317DB7E62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9" t="10815" r="13796" b="11491"/>
          <a:stretch/>
        </p:blipFill>
        <p:spPr>
          <a:xfrm>
            <a:off x="1814359" y="4132230"/>
            <a:ext cx="1169851" cy="11722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BDE46F8-65A5-C946-D843-C573F841DB0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35697" y="906359"/>
            <a:ext cx="1155395" cy="115002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C9A6794A-0AB5-9F6E-BD69-BCEF393F97A3}"/>
              </a:ext>
            </a:extLst>
          </p:cNvPr>
          <p:cNvSpPr txBox="1"/>
          <p:nvPr/>
        </p:nvSpPr>
        <p:spPr>
          <a:xfrm>
            <a:off x="4867143" y="524522"/>
            <a:ext cx="1924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>
                <a:latin typeface="Century Gothic" panose="020B0502020202020204" pitchFamily="34" charset="0"/>
              </a:rPr>
              <a:t>BBQ Chicken with Seasoned Potatoes and Sweetcorn Salsa</a:t>
            </a:r>
            <a:endParaRPr lang="en-GB" sz="90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E48639C-D4D0-C4C3-D155-34330655340F}"/>
              </a:ext>
            </a:extLst>
          </p:cNvPr>
          <p:cNvSpPr txBox="1"/>
          <p:nvPr/>
        </p:nvSpPr>
        <p:spPr>
          <a:xfrm>
            <a:off x="6623369" y="520231"/>
            <a:ext cx="1924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>
                <a:latin typeface="Century Gothic" panose="020B0502020202020204" pitchFamily="34" charset="0"/>
              </a:rPr>
              <a:t>Beef Meatballs in Tomato Sauce with Rice </a:t>
            </a:r>
            <a:endParaRPr lang="en-GB" sz="90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42F6C5F5-F290-8CDF-CA30-BADEA560EEF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19811" y="889563"/>
            <a:ext cx="1143558" cy="1166433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24A74BBA-F94F-1B14-9126-010922E1294A}"/>
              </a:ext>
            </a:extLst>
          </p:cNvPr>
          <p:cNvSpPr txBox="1"/>
          <p:nvPr/>
        </p:nvSpPr>
        <p:spPr>
          <a:xfrm>
            <a:off x="8334018" y="506922"/>
            <a:ext cx="16421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>
                <a:latin typeface="Century Gothic" panose="020B0502020202020204" pitchFamily="34" charset="0"/>
              </a:rPr>
              <a:t>Breaded Fish or Fish Fingers with Chips and Tomato Sauce </a:t>
            </a:r>
            <a:endParaRPr lang="en-GB" sz="900"/>
          </a:p>
        </p:txBody>
      </p:sp>
      <p:pic>
        <p:nvPicPr>
          <p:cNvPr id="29" name="Picture 28" descr="A plate of food on a wood surface&#10;&#10;AI-generated content may be incorrect.">
            <a:extLst>
              <a:ext uri="{FF2B5EF4-FFF2-40B4-BE49-F238E27FC236}">
                <a16:creationId xmlns:a16="http://schemas.microsoft.com/office/drawing/2014/main" id="{94C79045-319A-1C8B-E460-BCA8609FC22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10" b="6034"/>
          <a:stretch>
            <a:fillRect/>
          </a:stretch>
        </p:blipFill>
        <p:spPr>
          <a:xfrm>
            <a:off x="3538030" y="2548630"/>
            <a:ext cx="1133581" cy="1132637"/>
          </a:xfrm>
          <a:prstGeom prst="rect">
            <a:avLst/>
          </a:prstGeom>
        </p:spPr>
      </p:pic>
      <p:pic>
        <p:nvPicPr>
          <p:cNvPr id="30" name="Picture 29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CD2934D1-101F-A4DD-51C8-475EE309F3FB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733" b="5121"/>
          <a:stretch/>
        </p:blipFill>
        <p:spPr>
          <a:xfrm rot="10800000">
            <a:off x="5263068" y="2569727"/>
            <a:ext cx="1140724" cy="1111847"/>
          </a:xfrm>
          <a:prstGeom prst="rect">
            <a:avLst/>
          </a:prstGeom>
        </p:spPr>
      </p:pic>
      <p:pic>
        <p:nvPicPr>
          <p:cNvPr id="40" name="Picture 39" descr="A screen shot of a video game&#10;&#10;Description automatically generated">
            <a:extLst>
              <a:ext uri="{FF2B5EF4-FFF2-40B4-BE49-F238E27FC236}">
                <a16:creationId xmlns:a16="http://schemas.microsoft.com/office/drawing/2014/main" id="{36E41BE9-08C7-8370-FF52-4CF696E227B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4537"/>
            <a:ext cx="9906000" cy="6858000"/>
          </a:xfrm>
          <a:prstGeom prst="rect">
            <a:avLst/>
          </a:prstGeom>
        </p:spPr>
      </p:pic>
      <p:pic>
        <p:nvPicPr>
          <p:cNvPr id="31" name="Picture 30" descr="A plate of food on a wood surface&#10;&#10;Description automatically generated">
            <a:extLst>
              <a:ext uri="{FF2B5EF4-FFF2-40B4-BE49-F238E27FC236}">
                <a16:creationId xmlns:a16="http://schemas.microsoft.com/office/drawing/2014/main" id="{AC3E51F8-420C-D0D0-741D-84E887E81F4F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" r="6148"/>
          <a:stretch/>
        </p:blipFill>
        <p:spPr>
          <a:xfrm rot="10800000">
            <a:off x="6993985" y="2574948"/>
            <a:ext cx="1160910" cy="1080000"/>
          </a:xfrm>
          <a:prstGeom prst="rect">
            <a:avLst/>
          </a:prstGeom>
        </p:spPr>
      </p:pic>
      <p:pic>
        <p:nvPicPr>
          <p:cNvPr id="32" name="Picture 31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0160C051-C1BF-3267-70F7-BB07D99EA358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19" b="6855"/>
          <a:stretch/>
        </p:blipFill>
        <p:spPr>
          <a:xfrm>
            <a:off x="8678724" y="2574011"/>
            <a:ext cx="1028550" cy="108000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E08DBE9E-7DAD-0FCD-9000-29934CC550C7}"/>
              </a:ext>
            </a:extLst>
          </p:cNvPr>
          <p:cNvSpPr txBox="1"/>
          <p:nvPr/>
        </p:nvSpPr>
        <p:spPr>
          <a:xfrm>
            <a:off x="1437223" y="3825780"/>
            <a:ext cx="192412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>
                <a:latin typeface="Century Gothic" panose="020B0502020202020204" pitchFamily="34" charset="0"/>
              </a:rPr>
              <a:t>NEW</a:t>
            </a:r>
            <a:r>
              <a:rPr lang="en-US" sz="900">
                <a:latin typeface="Century Gothic" panose="020B0502020202020204" pitchFamily="34" charset="0"/>
              </a:rPr>
              <a:t> Gingerbread Cookie</a:t>
            </a:r>
            <a:endParaRPr lang="en-GB" sz="90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12600DA-FDD1-5B60-B816-E37DDF62098B}"/>
              </a:ext>
            </a:extLst>
          </p:cNvPr>
          <p:cNvSpPr txBox="1"/>
          <p:nvPr/>
        </p:nvSpPr>
        <p:spPr>
          <a:xfrm>
            <a:off x="3156771" y="3796324"/>
            <a:ext cx="1896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>
                <a:latin typeface="Century Gothic" panose="020B0502020202020204" pitchFamily="34" charset="0"/>
              </a:rPr>
              <a:t>Chocolate and Beetroot Brownie with Chocolate Sauce </a:t>
            </a:r>
            <a:endParaRPr lang="en-GB" sz="900"/>
          </a:p>
        </p:txBody>
      </p:sp>
      <p:pic>
        <p:nvPicPr>
          <p:cNvPr id="2052" name="Picture 4" descr="A picture containing plate, table, food, coffee&#10;&#10;Description automatically generated">
            <a:extLst>
              <a:ext uri="{FF2B5EF4-FFF2-40B4-BE49-F238E27FC236}">
                <a16:creationId xmlns:a16="http://schemas.microsoft.com/office/drawing/2014/main" id="{489091CE-06BE-8660-47B2-F1A0F8BC52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" t="9499" r="994" b="7678"/>
          <a:stretch>
            <a:fillRect/>
          </a:stretch>
        </p:blipFill>
        <p:spPr bwMode="auto">
          <a:xfrm>
            <a:off x="5246595" y="4139740"/>
            <a:ext cx="1165215" cy="1134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5CDBD8E0-2495-6678-3CEC-408D64945593}"/>
              </a:ext>
            </a:extLst>
          </p:cNvPr>
          <p:cNvSpPr txBox="1"/>
          <p:nvPr/>
        </p:nvSpPr>
        <p:spPr>
          <a:xfrm>
            <a:off x="4895167" y="3825780"/>
            <a:ext cx="189609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>
                <a:latin typeface="Century Gothic" panose="020B0502020202020204" pitchFamily="34" charset="0"/>
              </a:rPr>
              <a:t>Fruit Salad</a:t>
            </a:r>
            <a:endParaRPr lang="en-GB" sz="9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C620E14-2C2E-69F7-6126-E43C954B9702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019811" y="4132449"/>
            <a:ext cx="1153424" cy="1159220"/>
          </a:xfrm>
          <a:prstGeom prst="rect">
            <a:avLst/>
          </a:prstGeom>
        </p:spPr>
      </p:pic>
      <p:pic>
        <p:nvPicPr>
          <p:cNvPr id="3" name="Picture 2" descr="A cookie on a plate&#10;&#10;Description automatically generated">
            <a:extLst>
              <a:ext uri="{FF2B5EF4-FFF2-40B4-BE49-F238E27FC236}">
                <a16:creationId xmlns:a16="http://schemas.microsoft.com/office/drawing/2014/main" id="{012C5E2B-D7B6-6BAD-0A70-AF7FC114CFF1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9" t="10815" r="13796" b="11491"/>
          <a:stretch/>
        </p:blipFill>
        <p:spPr>
          <a:xfrm>
            <a:off x="8603468" y="4132230"/>
            <a:ext cx="1157073" cy="1159439"/>
          </a:xfrm>
          <a:prstGeom prst="rect">
            <a:avLst/>
          </a:prstGeom>
        </p:spPr>
      </p:pic>
      <p:pic>
        <p:nvPicPr>
          <p:cNvPr id="6" name="Picture 5" descr="A plate of food on a wood surface&#10;&#10;AI-generated content may be incorrect.">
            <a:extLst>
              <a:ext uri="{FF2B5EF4-FFF2-40B4-BE49-F238E27FC236}">
                <a16:creationId xmlns:a16="http://schemas.microsoft.com/office/drawing/2014/main" id="{8348DF70-1587-D700-406A-38EC3CFF2C66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617823" y="1006572"/>
            <a:ext cx="1139582" cy="1068185"/>
          </a:xfrm>
          <a:prstGeom prst="rect">
            <a:avLst/>
          </a:prstGeom>
        </p:spPr>
      </p:pic>
      <p:pic>
        <p:nvPicPr>
          <p:cNvPr id="9" name="Picture 8" descr="A cookie on a plate&#10;&#10;AI-generated content may be incorrect.">
            <a:extLst>
              <a:ext uri="{FF2B5EF4-FFF2-40B4-BE49-F238E27FC236}">
                <a16:creationId xmlns:a16="http://schemas.microsoft.com/office/drawing/2014/main" id="{AB141750-26B4-A80E-2046-5FE1C6911D63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5773" b="5135"/>
          <a:stretch>
            <a:fillRect/>
          </a:stretch>
        </p:blipFill>
        <p:spPr>
          <a:xfrm>
            <a:off x="1823502" y="4141374"/>
            <a:ext cx="1196955" cy="116356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9BF329A-4D2F-62CD-A102-607A538E177D}"/>
              </a:ext>
            </a:extLst>
          </p:cNvPr>
          <p:cNvSpPr txBox="1"/>
          <p:nvPr/>
        </p:nvSpPr>
        <p:spPr>
          <a:xfrm>
            <a:off x="436325" y="805543"/>
            <a:ext cx="960732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03.11.2025</a:t>
            </a:r>
          </a:p>
          <a:p>
            <a:r>
              <a:rPr lang="en-GB" sz="1100"/>
              <a:t>24.11.2025 </a:t>
            </a:r>
          </a:p>
          <a:p>
            <a:r>
              <a:rPr lang="en-GB" sz="1100"/>
              <a:t>15.12.2025  19.01.2026  09.02.2026  09.03.2026  30.03.2026</a:t>
            </a: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2400545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hart, treemap chart&#10;&#10;Description automatically generated">
            <a:extLst>
              <a:ext uri="{FF2B5EF4-FFF2-40B4-BE49-F238E27FC236}">
                <a16:creationId xmlns:a16="http://schemas.microsoft.com/office/drawing/2014/main" id="{FD6DE1DE-53AD-497A-E337-A126A6811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5999" cy="6858000"/>
          </a:xfrm>
          <a:prstGeom prst="rect">
            <a:avLst/>
          </a:prstGeom>
        </p:spPr>
      </p:pic>
      <p:pic>
        <p:nvPicPr>
          <p:cNvPr id="22" name="Picture 21" descr="A screen shot of a video game&#10;&#10;Description automatically generated">
            <a:extLst>
              <a:ext uri="{FF2B5EF4-FFF2-40B4-BE49-F238E27FC236}">
                <a16:creationId xmlns:a16="http://schemas.microsoft.com/office/drawing/2014/main" id="{20A445B9-3302-C04C-325E-EAE3C47EBD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53" name="Rectangle 52">
            <a:extLst>
              <a:ext uri="{FF2B5EF4-FFF2-40B4-BE49-F238E27FC236}">
                <a16:creationId xmlns:a16="http://schemas.microsoft.com/office/drawing/2014/main" id="{4F9BF1C5-A425-CF07-11A9-070785201199}"/>
              </a:ext>
            </a:extLst>
          </p:cNvPr>
          <p:cNvSpPr/>
          <p:nvPr/>
        </p:nvSpPr>
        <p:spPr>
          <a:xfrm>
            <a:off x="341884" y="91814"/>
            <a:ext cx="1150998" cy="38236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AF268C95-129C-50AD-D56C-BCF2180B38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9865" y="6298923"/>
            <a:ext cx="1150808" cy="50148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A825E3F3-25CB-DDA7-5FED-813142D4E92D}"/>
              </a:ext>
            </a:extLst>
          </p:cNvPr>
          <p:cNvSpPr txBox="1"/>
          <p:nvPr/>
        </p:nvSpPr>
        <p:spPr>
          <a:xfrm>
            <a:off x="341883" y="91814"/>
            <a:ext cx="1150997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>
                <a:solidFill>
                  <a:schemeClr val="bg1"/>
                </a:solidFill>
                <a:latin typeface="Century Gothic"/>
              </a:rPr>
              <a:t>Autumn Winter  2025 2026</a:t>
            </a:r>
            <a:endParaRPr kumimoji="0" lang="en-GB" sz="9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4164D72C-0DA2-FA03-FE5F-AA0882978A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3338033"/>
              </p:ext>
            </p:extLst>
          </p:nvPr>
        </p:nvGraphicFramePr>
        <p:xfrm>
          <a:off x="1582420" y="516540"/>
          <a:ext cx="8323579" cy="379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8620">
                  <a:extLst>
                    <a:ext uri="{9D8B030D-6E8A-4147-A177-3AD203B41FA5}">
                      <a16:colId xmlns:a16="http://schemas.microsoft.com/office/drawing/2014/main" val="1688520959"/>
                    </a:ext>
                  </a:extLst>
                </a:gridCol>
                <a:gridCol w="1757680">
                  <a:extLst>
                    <a:ext uri="{9D8B030D-6E8A-4147-A177-3AD203B41FA5}">
                      <a16:colId xmlns:a16="http://schemas.microsoft.com/office/drawing/2014/main" val="3437984003"/>
                    </a:ext>
                  </a:extLst>
                </a:gridCol>
                <a:gridCol w="1737360">
                  <a:extLst>
                    <a:ext uri="{9D8B030D-6E8A-4147-A177-3AD203B41FA5}">
                      <a16:colId xmlns:a16="http://schemas.microsoft.com/office/drawing/2014/main" val="2656550132"/>
                    </a:ext>
                  </a:extLst>
                </a:gridCol>
                <a:gridCol w="1696720">
                  <a:extLst>
                    <a:ext uri="{9D8B030D-6E8A-4147-A177-3AD203B41FA5}">
                      <a16:colId xmlns:a16="http://schemas.microsoft.com/office/drawing/2014/main" val="792982287"/>
                    </a:ext>
                  </a:extLst>
                </a:gridCol>
                <a:gridCol w="1473199">
                  <a:extLst>
                    <a:ext uri="{9D8B030D-6E8A-4147-A177-3AD203B41FA5}">
                      <a16:colId xmlns:a16="http://schemas.microsoft.com/office/drawing/2014/main" val="3485380641"/>
                    </a:ext>
                  </a:extLst>
                </a:gridCol>
              </a:tblGrid>
              <a:tr h="3796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Macaroni Cheese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Sausage with Roast Potatoes and Gravy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Mild Caribbean Chicken with Golden Rice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Fishfingers with Chips </a:t>
                      </a:r>
                      <a:r>
                        <a:rPr lang="en-GB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&amp; Tomato Ketchup</a:t>
                      </a:r>
                      <a:endParaRPr lang="en-GB" sz="900" b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8069401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9E68592E-A14F-4B51-D63B-EAB2523F5A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4566429"/>
              </p:ext>
            </p:extLst>
          </p:nvPr>
        </p:nvGraphicFramePr>
        <p:xfrm>
          <a:off x="1492883" y="2120633"/>
          <a:ext cx="8413117" cy="502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7839">
                  <a:extLst>
                    <a:ext uri="{9D8B030D-6E8A-4147-A177-3AD203B41FA5}">
                      <a16:colId xmlns:a16="http://schemas.microsoft.com/office/drawing/2014/main" val="2111394001"/>
                    </a:ext>
                  </a:extLst>
                </a:gridCol>
                <a:gridCol w="1788160">
                  <a:extLst>
                    <a:ext uri="{9D8B030D-6E8A-4147-A177-3AD203B41FA5}">
                      <a16:colId xmlns:a16="http://schemas.microsoft.com/office/drawing/2014/main" val="3772661340"/>
                    </a:ext>
                  </a:extLst>
                </a:gridCol>
                <a:gridCol w="1696720">
                  <a:extLst>
                    <a:ext uri="{9D8B030D-6E8A-4147-A177-3AD203B41FA5}">
                      <a16:colId xmlns:a16="http://schemas.microsoft.com/office/drawing/2014/main" val="1217451433"/>
                    </a:ext>
                  </a:extLst>
                </a:gridCol>
                <a:gridCol w="1717040">
                  <a:extLst>
                    <a:ext uri="{9D8B030D-6E8A-4147-A177-3AD203B41FA5}">
                      <a16:colId xmlns:a16="http://schemas.microsoft.com/office/drawing/2014/main" val="1142591059"/>
                    </a:ext>
                  </a:extLst>
                </a:gridCol>
                <a:gridCol w="1483358">
                  <a:extLst>
                    <a:ext uri="{9D8B030D-6E8A-4147-A177-3AD203B41FA5}">
                      <a16:colId xmlns:a16="http://schemas.microsoft.com/office/drawing/2014/main" val="1420414669"/>
                    </a:ext>
                  </a:extLst>
                </a:gridCol>
              </a:tblGrid>
              <a:tr h="38015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/>
                        </a:rPr>
                        <a:t>Chefs Special Lentil Curry with Rice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Tomato Pasta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900" b="0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Vegan Sausage with Roast Potatoes and Gravy</a:t>
                      </a:r>
                      <a:endParaRPr lang="en-US" sz="900" b="0" i="0" u="none" strike="noStrike" noProof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Caribbean Stew with Golden Rice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Red Pepper Frittata with Chips and Tomato Sauce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5834820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B18492C2-0241-9A7D-A378-FB322B72E4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19814"/>
              </p:ext>
            </p:extLst>
          </p:nvPr>
        </p:nvGraphicFramePr>
        <p:xfrm>
          <a:off x="1575450" y="3780120"/>
          <a:ext cx="833055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3160">
                  <a:extLst>
                    <a:ext uri="{9D8B030D-6E8A-4147-A177-3AD203B41FA5}">
                      <a16:colId xmlns:a16="http://schemas.microsoft.com/office/drawing/2014/main" val="4026730037"/>
                    </a:ext>
                  </a:extLst>
                </a:gridCol>
                <a:gridCol w="1759310">
                  <a:extLst>
                    <a:ext uri="{9D8B030D-6E8A-4147-A177-3AD203B41FA5}">
                      <a16:colId xmlns:a16="http://schemas.microsoft.com/office/drawing/2014/main" val="3256498876"/>
                    </a:ext>
                  </a:extLst>
                </a:gridCol>
                <a:gridCol w="1737360">
                  <a:extLst>
                    <a:ext uri="{9D8B030D-6E8A-4147-A177-3AD203B41FA5}">
                      <a16:colId xmlns:a16="http://schemas.microsoft.com/office/drawing/2014/main" val="3501600199"/>
                    </a:ext>
                  </a:extLst>
                </a:gridCol>
                <a:gridCol w="1788160">
                  <a:extLst>
                    <a:ext uri="{9D8B030D-6E8A-4147-A177-3AD203B41FA5}">
                      <a16:colId xmlns:a16="http://schemas.microsoft.com/office/drawing/2014/main" val="220801646"/>
                    </a:ext>
                  </a:extLst>
                </a:gridCol>
                <a:gridCol w="1432560">
                  <a:extLst>
                    <a:ext uri="{9D8B030D-6E8A-4147-A177-3AD203B41FA5}">
                      <a16:colId xmlns:a16="http://schemas.microsoft.com/office/drawing/2014/main" val="3656839872"/>
                    </a:ext>
                  </a:extLst>
                </a:gridCol>
              </a:tblGrid>
              <a:tr h="20021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Oaty Cookie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Pear Crumble with Custard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Fruit Salad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/>
                        </a:rPr>
                        <a:t>Jamaican Ginger Cake with Custard </a:t>
                      </a:r>
                      <a:endParaRPr lang="en-GB" sz="900" b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Cornflake Tart </a:t>
                      </a:r>
                      <a:endParaRPr lang="en-GB" sz="9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6463903"/>
                  </a:ext>
                </a:extLst>
              </a:tr>
            </a:tbl>
          </a:graphicData>
        </a:graphic>
      </p:graphicFrame>
      <p:pic>
        <p:nvPicPr>
          <p:cNvPr id="39" name="Picture 38">
            <a:extLst>
              <a:ext uri="{FF2B5EF4-FFF2-40B4-BE49-F238E27FC236}">
                <a16:creationId xmlns:a16="http://schemas.microsoft.com/office/drawing/2014/main" id="{F2793325-5709-0ADC-9970-240732048E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65821" y="860555"/>
            <a:ext cx="1137822" cy="117089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F720BFA-6F83-D1BC-250D-E0DC876EC7D9}"/>
              </a:ext>
            </a:extLst>
          </p:cNvPr>
          <p:cNvSpPr txBox="1"/>
          <p:nvPr/>
        </p:nvSpPr>
        <p:spPr>
          <a:xfrm>
            <a:off x="3218313" y="522890"/>
            <a:ext cx="17969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>
                <a:latin typeface="Century Gothic"/>
              </a:rPr>
              <a:t>NEW</a:t>
            </a:r>
            <a:r>
              <a:rPr lang="en-US" sz="900">
                <a:latin typeface="Century Gothic"/>
              </a:rPr>
              <a:t> Chicken 50% Enchilada Bake with Paprika Wedges</a:t>
            </a:r>
            <a:endParaRPr lang="en-GB" sz="900">
              <a:latin typeface="Century Gothic"/>
            </a:endParaRPr>
          </a:p>
          <a:p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E41227BA-5F23-A1C4-0E0E-D78794FCC7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18458" y="891415"/>
            <a:ext cx="1117607" cy="114590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956B959-040A-0F7D-8D60-3A8689A6B05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11073" y="891415"/>
            <a:ext cx="1188220" cy="1139550"/>
          </a:xfrm>
          <a:prstGeom prst="rect">
            <a:avLst/>
          </a:prstGeom>
        </p:spPr>
      </p:pic>
      <p:pic>
        <p:nvPicPr>
          <p:cNvPr id="20" name="Picture 19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3825510F-F2C4-FDBB-DC65-4BC88DA78B64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84" b="6643"/>
          <a:stretch/>
        </p:blipFill>
        <p:spPr>
          <a:xfrm>
            <a:off x="8594331" y="896902"/>
            <a:ext cx="1159393" cy="1119826"/>
          </a:xfrm>
          <a:prstGeom prst="rect">
            <a:avLst/>
          </a:prstGeom>
        </p:spPr>
      </p:pic>
      <p:pic>
        <p:nvPicPr>
          <p:cNvPr id="25" name="Picture 24" descr="A plate of pasta and peas&#10;&#10;Description automatically generated">
            <a:extLst>
              <a:ext uri="{FF2B5EF4-FFF2-40B4-BE49-F238E27FC236}">
                <a16:creationId xmlns:a16="http://schemas.microsoft.com/office/drawing/2014/main" id="{33D22F69-B82A-F0CD-FEF9-D98177C917E5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4" t="2500" r="13844" b="5073"/>
          <a:stretch/>
        </p:blipFill>
        <p:spPr>
          <a:xfrm>
            <a:off x="3540936" y="2509193"/>
            <a:ext cx="1141538" cy="1146762"/>
          </a:xfrm>
          <a:prstGeom prst="rect">
            <a:avLst/>
          </a:prstGeom>
        </p:spPr>
      </p:pic>
      <p:pic>
        <p:nvPicPr>
          <p:cNvPr id="13" name="Picture 12" descr="A plate with food on it&#10;&#10;Description automatically generated with medium confidence">
            <a:extLst>
              <a:ext uri="{FF2B5EF4-FFF2-40B4-BE49-F238E27FC236}">
                <a16:creationId xmlns:a16="http://schemas.microsoft.com/office/drawing/2014/main" id="{912DEDCB-9021-F3B3-530D-1C6EDB1B794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60" t="18240" r="11640" b="5527"/>
          <a:stretch/>
        </p:blipFill>
        <p:spPr>
          <a:xfrm>
            <a:off x="1874582" y="4059050"/>
            <a:ext cx="1137822" cy="1163351"/>
          </a:xfrm>
          <a:prstGeom prst="rect">
            <a:avLst/>
          </a:prstGeom>
        </p:spPr>
      </p:pic>
      <p:pic>
        <p:nvPicPr>
          <p:cNvPr id="31" name="Picture 30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4994C741-6114-962A-2361-A18361DAC493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08" r="10468" b="8152"/>
          <a:stretch/>
        </p:blipFill>
        <p:spPr>
          <a:xfrm>
            <a:off x="5328633" y="2534593"/>
            <a:ext cx="1094732" cy="114041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71EFA99-A25C-105B-F8CE-46B1C3A9B4A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95601" y="2534593"/>
            <a:ext cx="1227234" cy="1135952"/>
          </a:xfrm>
          <a:prstGeom prst="rect">
            <a:avLst/>
          </a:prstGeom>
        </p:spPr>
      </p:pic>
      <p:pic>
        <p:nvPicPr>
          <p:cNvPr id="28" name="Picture 27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F0B0C56D-D256-C557-7136-F59E0D1D274E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57" r="2132" b="8406"/>
          <a:stretch/>
        </p:blipFill>
        <p:spPr>
          <a:xfrm>
            <a:off x="8635402" y="2581123"/>
            <a:ext cx="1090985" cy="111953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095FC972-5E8F-012B-2750-157A31B39F2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526615" y="4059050"/>
            <a:ext cx="1153424" cy="1159220"/>
          </a:xfrm>
          <a:prstGeom prst="rect">
            <a:avLst/>
          </a:prstGeom>
        </p:spPr>
      </p:pic>
      <p:pic>
        <p:nvPicPr>
          <p:cNvPr id="36" name="Picture 4" descr="A picture containing plate, table, food, coffee&#10;&#10;Description automatically generated">
            <a:extLst>
              <a:ext uri="{FF2B5EF4-FFF2-40B4-BE49-F238E27FC236}">
                <a16:creationId xmlns:a16="http://schemas.microsoft.com/office/drawing/2014/main" id="{26220F79-9CAB-6DCC-D629-B265682840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" t="9499" r="994" b="7678"/>
          <a:stretch>
            <a:fillRect/>
          </a:stretch>
        </p:blipFill>
        <p:spPr bwMode="auto">
          <a:xfrm>
            <a:off x="5258643" y="4089765"/>
            <a:ext cx="1190122" cy="1159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4F43DAC0-28EC-AAB9-C879-5B7934100249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962416" y="4119533"/>
            <a:ext cx="1221316" cy="115579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5BF3E869-74DE-E603-D5AB-4D1E4B977E0F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579171" y="4126562"/>
            <a:ext cx="1159916" cy="1136070"/>
          </a:xfrm>
          <a:prstGeom prst="rect">
            <a:avLst/>
          </a:prstGeom>
        </p:spPr>
      </p:pic>
      <p:pic>
        <p:nvPicPr>
          <p:cNvPr id="3" name="Picture 2" descr="A plate of food on a wood table&#10;&#10;AI-generated content may be incorrect.">
            <a:extLst>
              <a:ext uri="{FF2B5EF4-FFF2-40B4-BE49-F238E27FC236}">
                <a16:creationId xmlns:a16="http://schemas.microsoft.com/office/drawing/2014/main" id="{D93033DA-C68C-66B3-F274-6CB77C7202F8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7" r="12203"/>
          <a:stretch>
            <a:fillRect/>
          </a:stretch>
        </p:blipFill>
        <p:spPr>
          <a:xfrm>
            <a:off x="3508508" y="885937"/>
            <a:ext cx="1171531" cy="1149024"/>
          </a:xfrm>
          <a:prstGeom prst="rect">
            <a:avLst/>
          </a:prstGeom>
        </p:spPr>
      </p:pic>
      <p:pic>
        <p:nvPicPr>
          <p:cNvPr id="7" name="Picture 6" descr="A plate of food on a wood table&#10;&#10;AI-generated content may be incorrect.">
            <a:extLst>
              <a:ext uri="{FF2B5EF4-FFF2-40B4-BE49-F238E27FC236}">
                <a16:creationId xmlns:a16="http://schemas.microsoft.com/office/drawing/2014/main" id="{91CC4130-693E-D7C2-460D-7843FA0A53A1}"/>
              </a:ext>
            </a:extLst>
          </p:cNvPr>
          <p:cNvPicPr>
            <a:picLocks noChangeAspect="1"/>
          </p:cNvPicPr>
          <p:nvPr/>
        </p:nvPicPr>
        <p:blipFill>
          <a:blip r:embed="rId19"/>
          <a:srcRect l="-1492" t="10338" b="7683"/>
          <a:stretch>
            <a:fillRect/>
          </a:stretch>
        </p:blipFill>
        <p:spPr>
          <a:xfrm rot="16200000">
            <a:off x="1769984" y="2560241"/>
            <a:ext cx="1188838" cy="109199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77AE27D-0549-2287-CDAD-09BA36B02469}"/>
              </a:ext>
            </a:extLst>
          </p:cNvPr>
          <p:cNvSpPr txBox="1"/>
          <p:nvPr/>
        </p:nvSpPr>
        <p:spPr>
          <a:xfrm>
            <a:off x="435429" y="885937"/>
            <a:ext cx="93232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10.11.2025</a:t>
            </a:r>
          </a:p>
          <a:p>
            <a:r>
              <a:rPr lang="en-GB" sz="1100"/>
              <a:t>01.12.2025 </a:t>
            </a:r>
          </a:p>
          <a:p>
            <a:r>
              <a:rPr lang="en-GB" sz="1100"/>
              <a:t>05.01.2026   26.01.2026      23.02.2026  16.03.2026 </a:t>
            </a: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3142178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c315347-6dc2-4f31-871c-4fac13c8e90b">
      <Terms xmlns="http://schemas.microsoft.com/office/infopath/2007/PartnerControls"/>
    </lcf76f155ced4ddcb4097134ff3c332f>
    <TaxCatchAll xmlns="abd9c013-afd4-4605-a7aa-45ecbe72d026" xsi:nil="true"/>
    <Document_x0020_Type xmlns="cc315347-6dc2-4f31-871c-4fac13c8e90b">Menus</Document_x0020_Type>
    <NOTES xmlns="cc315347-6dc2-4f31-871c-4fac13c8e90b" xsi:nil="true"/>
    <Tags xmlns="cc315347-6dc2-4f31-871c-4fac13c8e90b">Menu</Tag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86D735906C2045B630126150A2C9FD" ma:contentTypeVersion="21" ma:contentTypeDescription="Create a new document." ma:contentTypeScope="" ma:versionID="15783e787b41494728b8e56a85844d7d">
  <xsd:schema xmlns:xsd="http://www.w3.org/2001/XMLSchema" xmlns:xs="http://www.w3.org/2001/XMLSchema" xmlns:p="http://schemas.microsoft.com/office/2006/metadata/properties" xmlns:ns2="cc315347-6dc2-4f31-871c-4fac13c8e90b" xmlns:ns3="abd9c013-afd4-4605-a7aa-45ecbe72d026" targetNamespace="http://schemas.microsoft.com/office/2006/metadata/properties" ma:root="true" ma:fieldsID="b3c802383d38d4ce8ab05201a7d4687f" ns2:_="" ns3:_="">
    <xsd:import namespace="cc315347-6dc2-4f31-871c-4fac13c8e90b"/>
    <xsd:import namespace="abd9c013-afd4-4605-a7aa-45ecbe72d026"/>
    <xsd:element name="properties">
      <xsd:complexType>
        <xsd:sequence>
          <xsd:element name="documentManagement">
            <xsd:complexType>
              <xsd:all>
                <xsd:element ref="ns2:Document_x0020_Type"/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Tags" minOccurs="0"/>
                <xsd:element ref="ns2:MediaServiceSearchProperties" minOccurs="0"/>
                <xsd:element ref="ns2:NOT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315347-6dc2-4f31-871c-4fac13c8e90b" elementFormDefault="qualified">
    <xsd:import namespace="http://schemas.microsoft.com/office/2006/documentManagement/types"/>
    <xsd:import namespace="http://schemas.microsoft.com/office/infopath/2007/PartnerControls"/>
    <xsd:element name="Document_x0020_Type" ma:index="8" ma:displayName="Document Type" ma:default="Menus" ma:format="Dropdown" ma:internalName="Document_x0020_Type">
      <xsd:simpleType>
        <xsd:restriction base="dms:Choice">
          <xsd:enumeration value="Menus"/>
          <xsd:enumeration value="Recipes"/>
          <xsd:enumeration value="Allergens"/>
          <xsd:enumeration value="Added Benefits"/>
          <xsd:enumeration value="Standards"/>
          <xsd:enumeration value="Packed Lunch"/>
          <xsd:enumeration value="Theme &amp; Discovery Days"/>
        </xsd:restriction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Tags" ma:index="22" nillable="true" ma:displayName="Tags" ma:format="Dropdown" ma:internalName="Tags">
      <xsd:simpleType>
        <xsd:restriction base="dms:Choice">
          <xsd:enumeration value="Poster"/>
          <xsd:enumeration value="Bulletin"/>
          <xsd:enumeration value="Offers"/>
          <xsd:enumeration value="Menu"/>
          <xsd:enumeration value="Guide"/>
          <xsd:enumeration value="Recipes"/>
          <xsd:enumeration value="FS13"/>
          <xsd:enumeration value="Digital"/>
        </xsd:restriction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NOTES" ma:index="24" nillable="true" ma:displayName="NOTES" ma:format="Dropdown" ma:internalName="NOTES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d9c013-afd4-4605-a7aa-45ecbe72d026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54521f6-1ebf-4e9c-aee0-7875e57b3681}" ma:internalName="TaxCatchAll" ma:showField="CatchAllData" ma:web="abd9c013-afd4-4605-a7aa-45ecbe72d0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8B72B72-EFE2-4371-B500-B2B9B1CA3EDB}">
  <ds:schemaRefs>
    <ds:schemaRef ds:uri="http://purl.org/dc/terms/"/>
    <ds:schemaRef ds:uri="93f07fc0-f3cc-4d0b-9a4f-54b5dee9d132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cfcc8f99-6edd-417c-8b08-e4af51aa64dc"/>
    <ds:schemaRef ds:uri="http://purl.org/dc/dcmitype/"/>
    <ds:schemaRef ds:uri="cc315347-6dc2-4f31-871c-4fac13c8e90b"/>
    <ds:schemaRef ds:uri="abd9c013-afd4-4605-a7aa-45ecbe72d026"/>
  </ds:schemaRefs>
</ds:datastoreItem>
</file>

<file path=customXml/itemProps2.xml><?xml version="1.0" encoding="utf-8"?>
<ds:datastoreItem xmlns:ds="http://schemas.openxmlformats.org/officeDocument/2006/customXml" ds:itemID="{BBCE72FB-89FE-4413-B1E6-69511C12F31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315347-6dc2-4f31-871c-4fac13c8e90b"/>
    <ds:schemaRef ds:uri="abd9c013-afd4-4605-a7aa-45ecbe72d0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AB8ED64-C6F3-4AA7-A4F8-D8EE960172A2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a4d89727-de69-4466-9388-1947e26e68ad}" enabled="0" method="" siteId="{a4d89727-de69-4466-9388-1947e26e68ad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275</Words>
  <Application>Microsoft Office PowerPoint</Application>
  <PresentationFormat>A4 Paper (210x297 mm)</PresentationFormat>
  <Paragraphs>59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Christian Pass</dc:creator>
  <cp:lastModifiedBy>Claire Medhurst</cp:lastModifiedBy>
  <cp:revision>6</cp:revision>
  <cp:lastPrinted>2020-03-11T16:56:56Z</cp:lastPrinted>
  <dcterms:created xsi:type="dcterms:W3CDTF">2014-08-19T19:35:20Z</dcterms:created>
  <dcterms:modified xsi:type="dcterms:W3CDTF">2025-10-17T09:58:03Z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0x010100FA86D735906C2045B630126150A2C9FD</vt:lpwstr>
  </property>
  <property fmtid="{D5CDD505-2E9C-101B-9397-08002B2CF9AE}" pid="3" name="Company_x0020_Metadata">
    <vt:lpwstr>2;#CaterLink|6b7c7025-ee94-469a-84b5-af43f06be2f7</vt:lpwstr>
  </property>
  <property fmtid="{D5CDD505-2E9C-101B-9397-08002B2CF9AE}" pid="4" name="Company Metadata">
    <vt:lpwstr>2;#CaterLink</vt:lpwstr>
  </property>
  <property fmtid="{D5CDD505-2E9C-101B-9397-08002B2CF9AE}" pid="5" name="Order">
    <vt:r8>70900</vt:r8>
  </property>
  <property fmtid="{D5CDD505-2E9C-101B-9397-08002B2CF9AE}" pid="6" name="MediaServiceImageTags">
    <vt:lpwstr/>
  </property>
</Properties>
</file>